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64" r:id="rId5"/>
    <p:sldId id="265" r:id="rId6"/>
    <p:sldId id="258" r:id="rId7"/>
    <p:sldId id="262" r:id="rId8"/>
  </p:sldIdLst>
  <p:sldSz cx="7561263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180" y="-240"/>
      </p:cViewPr>
      <p:guideLst>
        <p:guide orient="horz" pos="2382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06CA2-36A7-4C45-AACF-8DC956CE8628}" type="datetimeFigureOut">
              <a:rPr lang="fr-FR" smtClean="0"/>
              <a:pPr/>
              <a:t>10/06/2021</a:t>
            </a:fld>
            <a:endParaRPr lang="hu-HU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2D097-2563-486E-9D89-F10A83DABE17}" type="slidenum">
              <a:rPr lang="fr-FR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6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8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456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153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1263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8979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2D097-2563-486E-9D89-F10A83DABE17}" type="slidenum">
              <a:rPr lang="fr-FR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03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2348894"/>
            <a:ext cx="6427074" cy="162077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4284716"/>
            <a:ext cx="529288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921-8024-4BB8-8581-CF4C32482BEE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99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8E0E-7365-4161-8FD8-B292B99DE421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04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404318"/>
            <a:ext cx="1275964" cy="860093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404318"/>
            <a:ext cx="3701869" cy="86009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ADDF0-D39F-4BDD-A4F7-56B64ED951B4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3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945A-7AD8-449C-A176-9B4D23A6A3C9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70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4858812"/>
            <a:ext cx="6427074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3204787"/>
            <a:ext cx="6427074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9F7B-ED08-457D-BC83-45E175AB7B3D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2352393"/>
            <a:ext cx="2488916" cy="6652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2352393"/>
            <a:ext cx="2488916" cy="6652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EED1-3496-4977-9B42-FCBA79661728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5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302801"/>
            <a:ext cx="680513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1692533"/>
            <a:ext cx="334087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2397900"/>
            <a:ext cx="334087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1692533"/>
            <a:ext cx="3342183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2397900"/>
            <a:ext cx="3342183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758F9-4C93-4DC2-BC14-9BDE62BE9708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42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63D8-B7A5-4F8C-A436-08132018BE61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06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53A2-727C-4E46-A144-DB9D2F07E93E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22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301051"/>
            <a:ext cx="248760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301051"/>
            <a:ext cx="4226957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1582265"/>
            <a:ext cx="2487604" cy="51721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C9A5-004A-4B1C-AAE4-55ADF997478A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3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5292885"/>
            <a:ext cx="4536758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675612"/>
            <a:ext cx="4536758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5917740"/>
            <a:ext cx="4536758" cy="887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5ABB4-2188-49F8-B764-10CD60BC8710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19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302801"/>
            <a:ext cx="6805137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1764296"/>
            <a:ext cx="6805137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7008172"/>
            <a:ext cx="176429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0C55-F526-451F-8296-6134182F6BD2}" type="datetime1">
              <a:rPr lang="fr-FR" smtClean="0"/>
              <a:pPr/>
              <a:t>10/06/2021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7008172"/>
            <a:ext cx="239440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7008172"/>
            <a:ext cx="176429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49E0-E8DC-44E6-8356-97D0017EC91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7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-1" y="7222708"/>
            <a:ext cx="7561264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chemeClr val="bg1"/>
                </a:solidFill>
              </a:rPr>
              <a:t>Útmutató                                                                            </a:t>
            </a:r>
            <a:endParaRPr lang="hu-HU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7561263" cy="709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3281207" y="3595172"/>
            <a:ext cx="997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2029intc</a:t>
            </a:r>
          </a:p>
        </p:txBody>
      </p:sp>
    </p:spTree>
    <p:extLst>
      <p:ext uri="{BB962C8B-B14F-4D97-AF65-F5344CB8AC3E}">
        <p14:creationId xmlns:p14="http://schemas.microsoft.com/office/powerpoint/2010/main" val="6568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2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327" y="756295"/>
            <a:ext cx="5446621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08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95" y="828303"/>
            <a:ext cx="74258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200" b="1" dirty="0" smtClean="0"/>
          </a:p>
          <a:p>
            <a:endParaRPr lang="hu-HU" sz="1400" b="1" dirty="0"/>
          </a:p>
          <a:p>
            <a:r>
              <a:rPr lang="hu-HU" b="1" dirty="0" smtClean="0"/>
              <a:t>TARTALOM</a:t>
            </a:r>
            <a:endParaRPr lang="hu-HU" sz="1600" b="1" dirty="0" smtClean="0"/>
          </a:p>
          <a:p>
            <a:pPr>
              <a:tabLst>
                <a:tab pos="6451600" algn="l"/>
              </a:tabLst>
            </a:pPr>
            <a:endParaRPr lang="hu-HU" sz="1600" dirty="0" smtClean="0"/>
          </a:p>
          <a:p>
            <a:r>
              <a:rPr lang="hu-HU" sz="1600" dirty="0"/>
              <a:t>Biztonsági</a:t>
            </a:r>
            <a:r>
              <a:rPr lang="hu-HU" dirty="0" smtClean="0"/>
              <a:t> </a:t>
            </a:r>
            <a:r>
              <a:rPr lang="hu-HU" sz="1600" dirty="0" smtClean="0"/>
              <a:t>előírások…………………………………………………………………………………</a:t>
            </a:r>
            <a:r>
              <a:rPr lang="fr-FR" sz="1600" dirty="0" smtClean="0"/>
              <a:t>.</a:t>
            </a:r>
            <a:r>
              <a:rPr lang="hu-HU" sz="1600" dirty="0" smtClean="0"/>
              <a:t>4</a:t>
            </a:r>
            <a:endParaRPr lang="hu-HU" sz="1600" dirty="0"/>
          </a:p>
          <a:p>
            <a:r>
              <a:rPr lang="hu-HU" sz="1600" dirty="0" smtClean="0"/>
              <a:t>1.Bevezetés………………………………………………………………………………………</a:t>
            </a:r>
            <a:r>
              <a:rPr lang="fr-FR" sz="1600" dirty="0" smtClean="0"/>
              <a:t>………</a:t>
            </a:r>
            <a:r>
              <a:rPr lang="hu-HU" sz="1600" dirty="0" smtClean="0"/>
              <a:t>6</a:t>
            </a:r>
            <a:endParaRPr lang="hu-HU" sz="1600" dirty="0"/>
          </a:p>
          <a:p>
            <a:r>
              <a:rPr lang="hu-HU" sz="1600" dirty="0"/>
              <a:t>2. A készülék funkciói……………………………………………………………………………….6</a:t>
            </a:r>
          </a:p>
          <a:p>
            <a:r>
              <a:rPr lang="hu-HU" sz="1600" dirty="0" smtClean="0"/>
              <a:t>3. Használat………………………………………………………………………………………………6</a:t>
            </a:r>
            <a:endParaRPr lang="hu-HU" sz="1600" dirty="0"/>
          </a:p>
          <a:p>
            <a:r>
              <a:rPr lang="en-US" dirty="0" smtClean="0"/>
              <a:t>	</a:t>
            </a:r>
            <a:r>
              <a:rPr lang="hu-HU" sz="1600" dirty="0" smtClean="0"/>
              <a:t>A. A készülék összeállítása……</a:t>
            </a:r>
            <a:r>
              <a:rPr lang="fr-FR" sz="1600" dirty="0" smtClean="0"/>
              <a:t>……….</a:t>
            </a:r>
            <a:r>
              <a:rPr lang="hu-HU" sz="1600" dirty="0" smtClean="0"/>
              <a:t>…</a:t>
            </a:r>
            <a:r>
              <a:rPr lang="hu-HU" sz="1600" dirty="0"/>
              <a:t>6</a:t>
            </a:r>
          </a:p>
          <a:p>
            <a:r>
              <a:rPr lang="en-US" dirty="0" smtClean="0"/>
              <a:t>	</a:t>
            </a:r>
            <a:r>
              <a:rPr lang="hu-HU" sz="1600" dirty="0" smtClean="0"/>
              <a:t>B. Szétszerelés……………………………</a:t>
            </a:r>
            <a:r>
              <a:rPr lang="fr-FR" sz="1600" dirty="0" smtClean="0"/>
              <a:t>…..</a:t>
            </a:r>
            <a:r>
              <a:rPr lang="hu-HU" sz="1600" dirty="0" smtClean="0"/>
              <a:t>.6</a:t>
            </a:r>
            <a:endParaRPr lang="hu-HU" sz="1600" dirty="0"/>
          </a:p>
          <a:p>
            <a:r>
              <a:rPr lang="en-US" dirty="0" smtClean="0"/>
              <a:t>	</a:t>
            </a:r>
            <a:r>
              <a:rPr lang="hu-HU" sz="1600" dirty="0" smtClean="0"/>
              <a:t>C. A termék használata……………………</a:t>
            </a:r>
            <a:r>
              <a:rPr lang="fr-FR" sz="1600" dirty="0" smtClean="0"/>
              <a:t>.</a:t>
            </a:r>
            <a:r>
              <a:rPr lang="hu-HU" sz="1600" dirty="0" smtClean="0"/>
              <a:t>7</a:t>
            </a:r>
            <a:endParaRPr lang="hu-HU" sz="1600" dirty="0"/>
          </a:p>
          <a:p>
            <a:r>
              <a:rPr lang="en-US" dirty="0" smtClean="0"/>
              <a:t>	</a:t>
            </a:r>
            <a:r>
              <a:rPr lang="hu-HU" sz="1600" dirty="0" smtClean="0"/>
              <a:t>D. A darálás szüneteltetése/törlése…..</a:t>
            </a:r>
            <a:r>
              <a:rPr lang="hu-HU" sz="1600" dirty="0"/>
              <a:t>7</a:t>
            </a:r>
          </a:p>
          <a:p>
            <a:r>
              <a:rPr lang="en-US" dirty="0" smtClean="0"/>
              <a:t>	</a:t>
            </a:r>
            <a:r>
              <a:rPr lang="hu-HU" sz="1600" dirty="0" smtClean="0"/>
              <a:t>E. Manuális darálás…………………………..7</a:t>
            </a:r>
          </a:p>
          <a:p>
            <a:endParaRPr lang="hu-HU" sz="1600" dirty="0"/>
          </a:p>
          <a:p>
            <a:r>
              <a:rPr lang="hu-HU" sz="1600" dirty="0"/>
              <a:t>4. Tisztítás és karbantartás</a:t>
            </a:r>
            <a:r>
              <a:rPr lang="hu-HU" sz="1600" dirty="0" smtClean="0"/>
              <a:t>………………</a:t>
            </a:r>
            <a:r>
              <a:rPr lang="fr-FR" sz="1600" dirty="0" smtClean="0"/>
              <a:t>………..</a:t>
            </a:r>
            <a:r>
              <a:rPr lang="hu-HU" sz="1600" dirty="0" smtClean="0"/>
              <a:t>……….</a:t>
            </a:r>
            <a:r>
              <a:rPr lang="hu-HU" sz="1600" dirty="0"/>
              <a:t>7</a:t>
            </a:r>
          </a:p>
          <a:p>
            <a:endParaRPr lang="hu-HU" sz="16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491" y="396255"/>
            <a:ext cx="7128792" cy="66247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4</a:t>
            </a:fld>
            <a:endParaRPr lang="hu-HU"/>
          </a:p>
        </p:txBody>
      </p:sp>
      <p:sp>
        <p:nvSpPr>
          <p:cNvPr id="5" name="ZoneTexte 4"/>
          <p:cNvSpPr txBox="1"/>
          <p:nvPr/>
        </p:nvSpPr>
        <p:spPr>
          <a:xfrm>
            <a:off x="203491" y="574735"/>
            <a:ext cx="71287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/>
              <a:t>BIZTONSÁGI ELŐÍRÁSOK</a:t>
            </a:r>
          </a:p>
          <a:p>
            <a:r>
              <a:rPr lang="hu-HU" sz="1400" dirty="0"/>
              <a:t>A KÉSZÜLÉK HASZNÁLATA ELŐTT OLVASSA EL FIGYELMESEN A BIZTONSÁGI ELŐÍRÁSOKAT!</a:t>
            </a:r>
          </a:p>
          <a:p>
            <a:pPr marL="722313"/>
            <a:r>
              <a:rPr lang="hu-HU" sz="1400" b="1" dirty="0" smtClean="0"/>
              <a:t>FIGYELEM!</a:t>
            </a:r>
            <a:r>
              <a:rPr lang="hu-HU" dirty="0" smtClean="0"/>
              <a:t> </a:t>
            </a:r>
            <a:r>
              <a:rPr lang="hu-HU" sz="1200" dirty="0"/>
              <a:t>A készüléket, illetve a csomagolást átfogó műanyag zacskók  veszélyesek lehetnek. A fulladás </a:t>
            </a:r>
            <a:r>
              <a:rPr lang="hu-HU" sz="1200" dirty="0" smtClean="0"/>
              <a:t>veszélyének</a:t>
            </a:r>
            <a:r>
              <a:rPr lang="fr-FR" sz="1200" dirty="0" smtClean="0"/>
              <a:t> </a:t>
            </a:r>
            <a:r>
              <a:rPr lang="hu-HU" sz="1200" dirty="0" smtClean="0"/>
              <a:t>elkerülése </a:t>
            </a:r>
            <a:r>
              <a:rPr lang="hu-HU" sz="1200" dirty="0"/>
              <a:t>érdekében tartsa ezeket a zacskókat csecsemőktől és gyermekektől távol. Ezek a zacskók nem  játékszerek.</a:t>
            </a:r>
          </a:p>
          <a:p>
            <a:pPr marL="722313"/>
            <a:endParaRPr lang="hu-H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Ne tegyen semmit a készülékre, amikor használja.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Hagyjon elegendő helyet a készülék és a fal, illetve a bútorok között. Ne tegye a készüléket a konyhai fali bútorok alá.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Ne hagyja, hogy a tápkábel túlérjen a munkaasztalon, és ne hagyja, hogy forró felületekkel érintkezzen.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Ne merítse vízbe, vagy bármilyen egyéb folyadékba.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Mindig húzza ki a készüléket a konnektorból használat után és tiszítás előtt. Soha ne hagyja a bedugott készüléket felügyelet nélkül. Mindig a dugasznál fogva húzza ki a konnektorból, ne a vezetéket húzza.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A készülék nem alkalmas arra, hogy külső időzítővel, vagy távirányító rendszerrel működtessék.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smtClean="0"/>
              <a:t>Ne </a:t>
            </a:r>
            <a:r>
              <a:rPr lang="hu-HU" sz="1200" dirty="0" smtClean="0"/>
              <a:t>használja a készüléket, ha leesett, vagy sérülések láthatók rajta.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Azonnal hagyja abba a készülék használatát, ha a vezeték megsérül.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Ha a hálózati vezeték megsérült, azt a gyártónak, a szervízhálózatnak vagy szakképzett személynek kell kicserélnie.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Ne próbálkozzon a készülék javításával.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A nem a Cuisinart®  ajánlott illetve értékesített tartozékok használata tüzet, áramütést és sérüléseket oszhat.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07" y="1069961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18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491" y="396255"/>
            <a:ext cx="7128792" cy="66247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5</a:t>
            </a:fld>
            <a:endParaRPr lang="hu-HU"/>
          </a:p>
        </p:txBody>
      </p:sp>
      <p:sp>
        <p:nvSpPr>
          <p:cNvPr id="5" name="Rectangle 4"/>
          <p:cNvSpPr/>
          <p:nvPr/>
        </p:nvSpPr>
        <p:spPr>
          <a:xfrm>
            <a:off x="468263" y="396255"/>
            <a:ext cx="66967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/>
              <a:t>Ezt a terméket 8 éven felüli gyermekek, és csökkent fizikai, érzékszervi vagy mentális képességekkel rendelkező, illetve kellő tapasztalattal és ismeretekkel nem rendelkező személyek felügyelet alatt használhatják, vagy akkor, ha a termék biztonságos használatára vonatkozó útmutatásokat kaptak és megértették a vele járó veszélyeket. A gyermekek ne játsszanak a készülékkel. A tisztítást és a felhasználó által végezhető karbantartást felügyelet nélkül gyermekek nem végezhetik.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A készüléket és a tápvezetéket tartsa távol a 8 évesnél fiatalabb gyermekektől.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A készüléket csak főzésre használja és tartsa be a kézikönyv előírásait.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Ne használja a szabadban.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 smtClean="0"/>
              <a:t>Csak háztartási célokra használható.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200" dirty="0"/>
          </a:p>
          <a:p>
            <a:r>
              <a:rPr lang="hu-HU" sz="1200" dirty="0" smtClean="0"/>
              <a:t>Elhasznált elektromos és elektronikus készülékek hulladékai</a:t>
            </a:r>
          </a:p>
          <a:p>
            <a:pPr marL="717550" indent="4763"/>
            <a:r>
              <a:rPr lang="hu-HU" sz="1200" dirty="0" smtClean="0"/>
              <a:t>Mindannyiunk, valamint a környezet védelmére irányuló közös erőfeszítésben való aktív részvétel érdekében:</a:t>
            </a:r>
          </a:p>
          <a:p>
            <a:pPr marL="717550" indent="4763">
              <a:buFont typeface="Arial" panose="020B0604020202020204" pitchFamily="34" charset="0"/>
              <a:buChar char="•"/>
            </a:pPr>
            <a:r>
              <a:rPr lang="hu-HU" sz="1200" dirty="0" smtClean="0"/>
              <a:t>Ne dobja ki a terméket a háztartási hulladékokkal együtt.</a:t>
            </a:r>
          </a:p>
          <a:p>
            <a:pPr marL="717550" indent="4763">
              <a:buFont typeface="Arial" panose="020B0604020202020204" pitchFamily="34" charset="0"/>
              <a:buChar char="•"/>
            </a:pPr>
            <a:r>
              <a:rPr lang="hu-HU" sz="1200" dirty="0" smtClean="0"/>
              <a:t>Vegye igénybe a rendelkezésére álló visszaváltási és begyűjtési lehetőségeket.</a:t>
            </a:r>
            <a:r>
              <a:t/>
            </a:r>
            <a:br/>
            <a:r>
              <a:rPr lang="hu-HU" sz="1200" dirty="0" smtClean="0"/>
              <a:t>Egyes anyagok így újrafeldolgozhatók vagy hasznosíthatók lehetnek. </a:t>
            </a:r>
          </a:p>
          <a:p>
            <a:pPr marL="717550" indent="4763"/>
            <a:endParaRPr lang="hu-H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79" y="2556495"/>
            <a:ext cx="5048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42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15" y="36215"/>
            <a:ext cx="3816424" cy="792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endParaRPr lang="hu-HU" sz="1400" b="1" dirty="0" smtClean="0"/>
          </a:p>
          <a:p>
            <a:pPr marL="228600" indent="-228600">
              <a:buAutoNum type="arabicPeriod"/>
            </a:pPr>
            <a:r>
              <a:rPr lang="hu-HU" sz="1400" b="1" dirty="0" smtClean="0"/>
              <a:t>BEVEZETÉS</a:t>
            </a:r>
            <a:endParaRPr lang="hu-HU" sz="1100" b="1" dirty="0" smtClean="0"/>
          </a:p>
          <a:p>
            <a:endParaRPr lang="hu-HU" sz="1100" dirty="0" smtClean="0"/>
          </a:p>
          <a:p>
            <a:r>
              <a:rPr lang="hu-HU" sz="1200" dirty="0" smtClean="0"/>
              <a:t>Gratulálunk a vásárlásához!</a:t>
            </a:r>
          </a:p>
          <a:p>
            <a:r>
              <a:rPr lang="hu-HU" sz="1100" dirty="0"/>
              <a:t>A Cuisinart® több mint 30 éve fejleszti a háztartási konyhagépek teljes skáláját, hogy a konyha szerelmesei és a nagy séfek kreativitásukat ki tudják fejezni.</a:t>
            </a:r>
          </a:p>
          <a:p>
            <a:r>
              <a:rPr lang="hu-HU" sz="1100" dirty="0"/>
              <a:t>A Cuisinart® valamennyi készüléke a tervezők és a konyhaművészet legismertebb alakjai, például Paul Bocuse, a márka karizmatikus nagykövete </a:t>
            </a:r>
            <a:r>
              <a:rPr lang="hu-HU" sz="1100" dirty="0" smtClean="0"/>
              <a:t>között </a:t>
            </a:r>
            <a:r>
              <a:rPr lang="hu-HU" sz="1100" dirty="0"/>
              <a:t>fennálló szoros együttműködés révén jött létre. Minden termék ötvözi a robusztusságot, innovációt, teljesítményt és ergonómiát.</a:t>
            </a:r>
          </a:p>
          <a:p>
            <a:r>
              <a:rPr lang="hu-HU" sz="1100" dirty="0"/>
              <a:t>Eredeti, professzionális alapanyagokból,  például szálcsiszolt acélból készült termékeink könnyen illeszkednek minden </a:t>
            </a:r>
            <a:r>
              <a:rPr dirty="0"/>
              <a:t/>
            </a:r>
            <a:br>
              <a:rPr dirty="0"/>
            </a:br>
            <a:r>
              <a:rPr lang="hu-HU" sz="1100" dirty="0"/>
              <a:t>konyhába az egyszerű és elegáns dizájnnak köszönhetően.</a:t>
            </a:r>
          </a:p>
          <a:p>
            <a:endParaRPr lang="hu-HU" sz="1100" dirty="0" smtClean="0"/>
          </a:p>
          <a:p>
            <a:endParaRPr lang="hu-HU" sz="1100" dirty="0"/>
          </a:p>
          <a:p>
            <a:r>
              <a:rPr lang="hu-HU" sz="1400" b="1" dirty="0"/>
              <a:t>2. A TERMÉK JELLEMZŐI </a:t>
            </a:r>
          </a:p>
          <a:p>
            <a:endParaRPr lang="hu-HU" sz="1400" b="1" dirty="0"/>
          </a:p>
          <a:p>
            <a:endParaRPr lang="hu-HU" sz="1400" b="1" dirty="0" smtClean="0"/>
          </a:p>
          <a:p>
            <a:endParaRPr lang="hu-HU" sz="1400" b="1" dirty="0"/>
          </a:p>
          <a:p>
            <a:endParaRPr lang="hu-HU" sz="1400" b="1" dirty="0" smtClean="0"/>
          </a:p>
          <a:p>
            <a:endParaRPr lang="hu-HU" sz="1100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400" b="1" dirty="0"/>
          </a:p>
          <a:p>
            <a:r>
              <a:rPr lang="hu-HU" sz="1100" dirty="0"/>
              <a:t>1. Fedél </a:t>
            </a:r>
          </a:p>
          <a:p>
            <a:r>
              <a:rPr lang="hu-HU" sz="1100" dirty="0"/>
              <a:t>2. Kávétartó</a:t>
            </a:r>
          </a:p>
          <a:p>
            <a:r>
              <a:rPr lang="hu-HU" sz="1100" dirty="0"/>
              <a:t>3. Kúpos darálófej (nem látható)</a:t>
            </a:r>
          </a:p>
          <a:p>
            <a:r>
              <a:rPr lang="hu-HU" sz="1100" dirty="0"/>
              <a:t>4. 18 helyzetű daráló beállítás</a:t>
            </a:r>
          </a:p>
          <a:p>
            <a:r>
              <a:rPr lang="hu-HU" sz="1100" dirty="0"/>
              <a:t>5. Csésze választó </a:t>
            </a:r>
          </a:p>
          <a:p>
            <a:r>
              <a:rPr lang="hu-HU" sz="1100" dirty="0"/>
              <a:t>6. Be-/kikapcsoló gomb</a:t>
            </a:r>
          </a:p>
          <a:p>
            <a:r>
              <a:rPr lang="hu-HU" sz="1100" dirty="0"/>
              <a:t>7. LCD kijelző</a:t>
            </a:r>
          </a:p>
          <a:p>
            <a:r>
              <a:rPr lang="hu-HU" sz="1100" dirty="0"/>
              <a:t>8. Manuális gomb</a:t>
            </a:r>
          </a:p>
          <a:p>
            <a:r>
              <a:rPr lang="hu-HU" sz="1100" dirty="0"/>
              <a:t>9. Levehető kávétartó fedéllel</a:t>
            </a:r>
          </a:p>
          <a:p>
            <a:r>
              <a:rPr lang="hu-HU" sz="1100" dirty="0"/>
              <a:t>10. Motortartó</a:t>
            </a:r>
          </a:p>
          <a:p>
            <a:r>
              <a:rPr lang="hu-HU" sz="1100" dirty="0"/>
              <a:t>11. Tápkábel tároló</a:t>
            </a:r>
            <a:endParaRPr lang="hu-HU" sz="1100" b="1" dirty="0" smtClean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649E0-E8DC-44E6-8356-97D0017EC912}" type="slidenum">
              <a:rPr lang="fr-FR" smtClean="0"/>
              <a:pPr/>
              <a:t>6</a:t>
            </a:fld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1" y="3208221"/>
            <a:ext cx="23526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68663" y="83170"/>
            <a:ext cx="316835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100" dirty="0"/>
          </a:p>
          <a:p>
            <a:r>
              <a:rPr lang="hu-HU" sz="1400" b="1" dirty="0"/>
              <a:t>3. HASZNÁLAT</a:t>
            </a:r>
          </a:p>
          <a:p>
            <a:endParaRPr lang="hu-HU" sz="1400" b="1" dirty="0" smtClean="0"/>
          </a:p>
          <a:p>
            <a:pPr marL="342900" indent="-342900">
              <a:buAutoNum type="alphaUcPeriod"/>
            </a:pPr>
            <a:r>
              <a:rPr lang="hu-HU" sz="1400" b="1" dirty="0" smtClean="0"/>
              <a:t>A KÉSZÜLÉK ÖSSZEÁLLÍTÁSA</a:t>
            </a:r>
          </a:p>
          <a:p>
            <a:pPr marL="342900" indent="-342900">
              <a:buAutoNum type="alphaUcPeriod"/>
            </a:pPr>
            <a:endParaRPr lang="hu-HU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 smtClean="0"/>
              <a:t>Tegye a kávétartályt a készülék alapjára, hozza egy vonalba a két jelzést, majd forgassa el az óramutatóval egyező irányba a rögzítéshez.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 smtClean="0"/>
              <a:t>Tegye rá a fedelet a kávétartályra.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 smtClean="0"/>
              <a:t>Tegye rá a fedőt az őrölt kávé tartályra, majd helyezze be a tartályt a készülék alapjában lévő helyére.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100" b="1" dirty="0" smtClean="0"/>
          </a:p>
          <a:p>
            <a:r>
              <a:rPr lang="hu-HU" sz="1400" b="1" dirty="0"/>
              <a:t>B. SZÉTSZERELÉS</a:t>
            </a:r>
          </a:p>
          <a:p>
            <a:endParaRPr lang="hu-HU" sz="1400" b="1" dirty="0"/>
          </a:p>
          <a:p>
            <a:r>
              <a:rPr lang="hu-HU" sz="1100" dirty="0"/>
              <a:t>• Ellenőrizze, hogy a kávétartály üres. Vegye le az óramutató járásával ellentétes irányba forgatva. Hozza egy vonalba a jelöléseket, majd emelje le.</a:t>
            </a:r>
          </a:p>
          <a:p>
            <a:r>
              <a:rPr lang="hu-HU" sz="1100" dirty="0"/>
              <a:t>• Vegye ki az </a:t>
            </a:r>
            <a:r>
              <a:rPr lang="hu-HU" sz="1100" dirty="0" smtClean="0"/>
              <a:t>őrölt kávé </a:t>
            </a:r>
            <a:r>
              <a:rPr lang="hu-HU" sz="1100" dirty="0"/>
              <a:t>tartályát maga felé húzva.</a:t>
            </a:r>
          </a:p>
          <a:p>
            <a:endParaRPr lang="hu-HU" sz="1400" b="1" dirty="0" smtClean="0"/>
          </a:p>
          <a:p>
            <a:endParaRPr lang="hu-HU" sz="1400" b="1" dirty="0"/>
          </a:p>
          <a:p>
            <a:endParaRPr lang="hu-HU" sz="1400" b="1" dirty="0" smtClean="0"/>
          </a:p>
          <a:p>
            <a:endParaRPr lang="hu-HU" sz="1100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  <a:p>
            <a:endParaRPr lang="hu-HU" sz="1100" b="1" dirty="0"/>
          </a:p>
          <a:p>
            <a:endParaRPr lang="hu-HU" sz="1100" b="1" dirty="0" smtClean="0"/>
          </a:p>
          <a:p>
            <a:endParaRPr lang="hu-HU" sz="1100" b="1" dirty="0"/>
          </a:p>
        </p:txBody>
      </p:sp>
    </p:spTree>
    <p:extLst>
      <p:ext uri="{BB962C8B-B14F-4D97-AF65-F5344CB8AC3E}">
        <p14:creationId xmlns:p14="http://schemas.microsoft.com/office/powerpoint/2010/main" val="17477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773651" y="7131187"/>
            <a:ext cx="1764295" cy="402567"/>
          </a:xfrm>
        </p:spPr>
        <p:txBody>
          <a:bodyPr/>
          <a:lstStyle/>
          <a:p>
            <a:fld id="{111649E0-E8DC-44E6-8356-97D0017EC912}" type="slidenum">
              <a:rPr lang="fr-FR" smtClean="0"/>
              <a:pPr/>
              <a:t>7</a:t>
            </a:fld>
            <a:endParaRPr lang="hu-HU"/>
          </a:p>
        </p:txBody>
      </p:sp>
      <p:sp>
        <p:nvSpPr>
          <p:cNvPr id="5" name="Rectangle 4"/>
          <p:cNvSpPr/>
          <p:nvPr/>
        </p:nvSpPr>
        <p:spPr>
          <a:xfrm>
            <a:off x="108223" y="252239"/>
            <a:ext cx="3600400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/>
              <a:t>C. A KÉSZÜLÉK HASZNÁLATA</a:t>
            </a:r>
          </a:p>
          <a:p>
            <a:endParaRPr lang="hu-HU" sz="1050" dirty="0"/>
          </a:p>
          <a:p>
            <a:r>
              <a:rPr lang="hu-HU" sz="1100" dirty="0" smtClean="0"/>
              <a:t>1. Vegye le a kávétartály fedelét.</a:t>
            </a:r>
          </a:p>
          <a:p>
            <a:r>
              <a:rPr lang="hu-HU" sz="1100" dirty="0"/>
              <a:t>2. Töltse fel a tartályt, vigyázva, hogy a fedél biztonságosan, erőltetés nélkül lezárható legyen. A maximális űrtartalma 250 g. Ügyeljen arra, hogy elegendő kávé legyen a tartályban a kívánt mennyiségű őrölt kávéhoz.</a:t>
            </a:r>
          </a:p>
          <a:p>
            <a:r>
              <a:rPr lang="hu-HU" sz="1100" dirty="0"/>
              <a:t>3. Dugja be a vezetéket a konnektorba.</a:t>
            </a:r>
          </a:p>
          <a:p>
            <a:r>
              <a:rPr lang="hu-HU" sz="1100" dirty="0"/>
              <a:t>4. Válassza ki az őrölt kávé finomságát a tartályt a kívánt beállításhoz forgatva. Minél magasabb a szám, annál apróbb az őrlemény. Használja a 1-6 nagyságot eszpresszóhoz, 7-12 méretet a hagyományos filteres kávéhoz és 13-18 méretet a dugattyús kávéfőzőhöz. A választás megjelenik az LCD kijelzőn.</a:t>
            </a:r>
          </a:p>
          <a:p>
            <a:r>
              <a:rPr lang="hu-HU" sz="1100" dirty="0"/>
              <a:t>5. A csésze beállítás kiválasztása: Nyomja meg a csésze választógombot ismételten, míg a kívánt számú csésze megjelenik az LCD kijelzőn. 1 és 14 csésze között választhat. Tartsa a gombot lenyomva a számok gyors futtatásához.</a:t>
            </a:r>
          </a:p>
          <a:p>
            <a:r>
              <a:rPr lang="hu-HU" sz="1100" dirty="0"/>
              <a:t>6. Nyomja meg a „Start/Stop” gombot a darálás megkezdéséhez.</a:t>
            </a:r>
          </a:p>
          <a:p>
            <a:endParaRPr lang="hu-HU" sz="1100" dirty="0"/>
          </a:p>
          <a:p>
            <a:r>
              <a:rPr lang="hu-HU" sz="1100" b="1" dirty="0"/>
              <a:t>Megjegyzések: </a:t>
            </a:r>
            <a:endParaRPr lang="hu-H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 smtClean="0"/>
              <a:t>Egy biztonsági zár megakadályozza a készülék bekapcsolását, ha a tartály vagy az őrölt kávé tartója nincs megfelelően rögzítve.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/>
              <a:t>Ha az őrlemény tartó túlságosan megtelt, eltömítheti a lehulló nyílást. Ebben az esetben a készülék nem működik, az LCD kijelző pedig villog. A nyílás megtisztításához használja az erre a célra szolgáló kefét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100" dirty="0"/>
              <a:t>Ha a daráló működés közben leáll és „ HHH ” jelenik meg az  LCD kijelzőn, valószínű, hogy a motor túlmelegedett. Hagyja készüléket hűlni 30 percig. Ellenőrizze, hogy az LCD kijelzőről eltűnt a „HHH ”,  és indítsa el újra a készüléket.</a:t>
            </a:r>
          </a:p>
          <a:p>
            <a:endParaRPr lang="hu-HU" sz="1100" dirty="0" smtClean="0"/>
          </a:p>
          <a:p>
            <a:r>
              <a:rPr lang="hu-HU" sz="1100" dirty="0" smtClean="0"/>
              <a:t>7. A daráló önműködően leáll, ha a kiválasztott mennyiségű kávét megdarálta.</a:t>
            </a:r>
          </a:p>
          <a:p>
            <a:r>
              <a:rPr lang="hu-HU" sz="1100" dirty="0"/>
              <a:t>8. Húzza maga felé az őrölt kávé tartóját, és vegye ki a készülékből.</a:t>
            </a:r>
          </a:p>
          <a:p>
            <a:endParaRPr lang="hu-HU" sz="1100" dirty="0"/>
          </a:p>
          <a:p>
            <a:endParaRPr lang="hu-HU" sz="1100" dirty="0"/>
          </a:p>
        </p:txBody>
      </p:sp>
      <p:sp>
        <p:nvSpPr>
          <p:cNvPr id="6" name="Rectangle 5"/>
          <p:cNvSpPr/>
          <p:nvPr/>
        </p:nvSpPr>
        <p:spPr>
          <a:xfrm>
            <a:off x="3708623" y="252239"/>
            <a:ext cx="374784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3678213" y="271185"/>
            <a:ext cx="3778250" cy="62016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400" b="1" dirty="0"/>
              <a:t>D. A DARÁLÁS SZÜNETELTETÉSE VAGY TÖRLÉSE</a:t>
            </a:r>
          </a:p>
          <a:p>
            <a:endParaRPr lang="hu-HU" sz="1400" dirty="0"/>
          </a:p>
          <a:p>
            <a:pPr marL="228600" indent="-228600">
              <a:buAutoNum type="alphaLcPeriod"/>
            </a:pPr>
            <a:r>
              <a:rPr lang="hu-HU" sz="1100" dirty="0" smtClean="0"/>
              <a:t>A darálás szüneteltetéséhez nyomja meg a „ Start/Stop ” gombot. A daráló leáll és az időzítés visszaszámlálása villogni kezd. Nyomja meg ismét a „Start/Stop ” gombot a folytatáshoz.</a:t>
            </a:r>
          </a:p>
          <a:p>
            <a:endParaRPr lang="hu-HU" sz="1100" dirty="0"/>
          </a:p>
          <a:p>
            <a:r>
              <a:rPr lang="hu-HU" sz="1100" b="1" dirty="0"/>
              <a:t>Megjegyzés: </a:t>
            </a:r>
            <a:r>
              <a:rPr lang="hu-HU" sz="1100" dirty="0"/>
              <a:t>A készülék szüneteltetése 5 percig tart, utána törlődik a ciklus.</a:t>
            </a:r>
          </a:p>
          <a:p>
            <a:r>
              <a:rPr lang="hu-HU" sz="1100" dirty="0"/>
              <a:t>b. A darálás törléséhez tartsa lenyomva 2 - 3 másodpercig a „Start/Stop” gombot.</a:t>
            </a:r>
          </a:p>
          <a:p>
            <a:endParaRPr lang="hu-HU" sz="1100" dirty="0"/>
          </a:p>
          <a:p>
            <a:r>
              <a:rPr lang="hu-HU" sz="1400" b="1" dirty="0"/>
              <a:t>E. MANUÁLIS DARÁLÁS</a:t>
            </a:r>
            <a:endParaRPr lang="hu-HU" sz="1400" dirty="0"/>
          </a:p>
          <a:p>
            <a:r>
              <a:rPr lang="hu-HU" sz="1100" dirty="0"/>
              <a:t>Miután kiválasztotta az őrlemény finomságát, választhatja azt is, hogy manuálisan szabályozza a darált kávé mennyiségét. Ehhez kövesse a 3C fejezet 1 - 4 lépését. Ezután nyomja meg a kézi őrlés gombot, és tartsa addig lenyomva, amíg a kívánt mennyiséget megdarálja. Az LCD kijelzőn „M ” látható.</a:t>
            </a:r>
          </a:p>
          <a:p>
            <a:endParaRPr lang="hu-HU" sz="1100" dirty="0"/>
          </a:p>
          <a:p>
            <a:r>
              <a:rPr lang="hu-HU" sz="1100" b="1" dirty="0"/>
              <a:t>MEGJEGYZÉS: </a:t>
            </a:r>
            <a:r>
              <a:rPr lang="hu-HU" sz="1100" dirty="0"/>
              <a:t>A manuális funkció használata közben a túlterhelés megelőzése érdekében a kávédaráló önműködően leáll, ha elérte a maximális kapacitását.</a:t>
            </a:r>
          </a:p>
          <a:p>
            <a:endParaRPr lang="hu-HU" sz="1100" dirty="0"/>
          </a:p>
          <a:p>
            <a:r>
              <a:rPr lang="hu-HU" sz="1400" b="1" dirty="0"/>
              <a:t>4.  TISZTÍTÁS ÉS KARBANTARTÁS</a:t>
            </a:r>
          </a:p>
          <a:p>
            <a:r>
              <a:rPr lang="hu-HU" sz="1100" dirty="0"/>
              <a:t>A készüléket tárolhatja a konyhai pulton. Húzza ki a konnektorból, ha nem használja. Minden levehető része betehető mosogatógépbe, a felső rácsra. Ne tegyen alkatrészt a mosogatógép alsó rekeszébe. </a:t>
            </a:r>
          </a:p>
          <a:p>
            <a:r>
              <a:rPr lang="hu-HU" sz="1100" dirty="0"/>
              <a:t>A készülékalap tisztításához használjon finom mosószeres szivacsot.  Ne használjon súroló szivacsot. Az őrlemény nyílásának tisztításához használja az erre szolgáló kefét. </a:t>
            </a:r>
            <a:endParaRPr lang="hu-HU" sz="1100" dirty="0" smtClean="0"/>
          </a:p>
          <a:p>
            <a:endParaRPr lang="hu-HU" sz="1100" dirty="0"/>
          </a:p>
          <a:p>
            <a:endParaRPr lang="hu-HU" sz="1100" dirty="0" smtClean="0"/>
          </a:p>
          <a:p>
            <a:endParaRPr lang="hu-HU" sz="1100" dirty="0"/>
          </a:p>
          <a:p>
            <a:endParaRPr lang="hu-HU" sz="1100" dirty="0" smtClean="0"/>
          </a:p>
          <a:p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8033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1104</Words>
  <Application>Microsoft Office PowerPoint</Application>
  <PresentationFormat>Egyéni</PresentationFormat>
  <Paragraphs>152</Paragraphs>
  <Slides>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Thème Office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Conair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Marylene Guardiola</dc:creator>
  <cp:lastModifiedBy>Magazin Mammut</cp:lastModifiedBy>
  <cp:revision>40</cp:revision>
  <dcterms:created xsi:type="dcterms:W3CDTF">2012-02-17T13:12:54Z</dcterms:created>
  <dcterms:modified xsi:type="dcterms:W3CDTF">2021-06-10T10:43:29Z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164968</vt:lpwstr>
  </property>
  <property fmtid="{D5CDD505-2E9C-101B-9397-08002B2CF9AE}" pid="3" name="NXPowerLiteSettings">
    <vt:lpwstr>F74006B004C800</vt:lpwstr>
  </property>
  <property fmtid="{D5CDD505-2E9C-101B-9397-08002B2CF9AE}" pid="4" name="NXPowerLiteVersion">
    <vt:lpwstr>S5.2.2</vt:lpwstr>
  </property>
</Properties>
</file>